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25" d="100"/>
          <a:sy n="25" d="100"/>
        </p:scale>
        <p:origin x="3696" y="-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2022-04-25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t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2932159" y="3252873"/>
            <a:ext cx="24841200" cy="3276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sz="7000" b="1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D-band CMOS Power Combiner using RF Pad Characteristics</a:t>
            </a:r>
            <a:endParaRPr lang="en-US" altLang="ko-KR" sz="7000" b="1" kern="0" dirty="0">
              <a:ln w="28575">
                <a:noFill/>
                <a:prstDash val="dash"/>
              </a:ln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124443" y="6156161"/>
            <a:ext cx="30275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4000" kern="0" dirty="0" err="1">
                <a:ln w="28575">
                  <a:noFill/>
                  <a:prstDash val="dash"/>
                </a:ln>
                <a:solidFill>
                  <a:prstClr val="black"/>
                </a:solidFill>
              </a:rPr>
              <a:t>Ui-Gyu</a:t>
            </a:r>
            <a:r>
              <a:rPr lang="ko-KR" altLang="en-US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Choi°,</a:t>
            </a:r>
            <a:r>
              <a:rPr lang="ko-KR" altLang="en-US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Dong-Jun Shin, </a:t>
            </a:r>
            <a:r>
              <a:rPr lang="en-US" altLang="ko-KR" sz="4000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Ji-In Jung, </a:t>
            </a:r>
            <a:r>
              <a:rPr lang="en-US" altLang="ko-KR" sz="4000" kern="0" dirty="0" err="1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Hyeon-Jin</a:t>
            </a:r>
            <a:r>
              <a:rPr lang="en-US" altLang="ko-KR" sz="4000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Son</a:t>
            </a:r>
            <a:r>
              <a:rPr lang="en-US" altLang="ko-KR" sz="4000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, </a:t>
            </a:r>
            <a:r>
              <a:rPr lang="en-US" altLang="ko-KR" sz="4000" kern="0" dirty="0" err="1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JuHyeon</a:t>
            </a:r>
            <a:r>
              <a:rPr lang="en-US" altLang="ko-KR" sz="4000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Park,</a:t>
            </a:r>
            <a:r>
              <a:rPr lang="ko-KR" altLang="en-US" sz="4000" kern="0" dirty="0" smtClean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Jong-</a:t>
            </a:r>
            <a:r>
              <a:rPr lang="en-US" altLang="ko-KR" sz="4000" kern="0" dirty="0" err="1">
                <a:ln w="28575">
                  <a:noFill/>
                  <a:prstDash val="dash"/>
                </a:ln>
                <a:solidFill>
                  <a:prstClr val="black"/>
                </a:solidFill>
              </a:rPr>
              <a:t>Ryul</a:t>
            </a:r>
            <a:r>
              <a:rPr lang="ko-KR" altLang="en-US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Yang*</a:t>
            </a:r>
          </a:p>
          <a:p>
            <a:pPr lvl="0" algn="ctr">
              <a:defRPr/>
            </a:pP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Electronic engineering, </a:t>
            </a:r>
            <a:r>
              <a:rPr lang="en-US" altLang="ko-KR" sz="4000" kern="0" dirty="0" err="1">
                <a:ln w="28575">
                  <a:noFill/>
                  <a:prstDash val="dash"/>
                </a:ln>
                <a:solidFill>
                  <a:prstClr val="black"/>
                </a:solidFill>
              </a:rPr>
              <a:t>Yeungnam</a:t>
            </a:r>
            <a:r>
              <a:rPr lang="ko-KR" altLang="en-US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 </a:t>
            </a: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University</a:t>
            </a:r>
          </a:p>
          <a:p>
            <a:pPr lvl="0" algn="ctr">
              <a:defRPr/>
            </a:pPr>
            <a:r>
              <a: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</a:rPr>
              <a:t>E-mail: °ugchoi@yu.ac.kr , *jryang@yu.ac.kr </a:t>
            </a:r>
            <a:endParaRPr lang="ko-KR" altLang="en-US" sz="4000" kern="0" dirty="0">
              <a:ln w="28575">
                <a:noFill/>
                <a:prstDash val="dash"/>
              </a:ln>
              <a:solidFill>
                <a:prstClr val="black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9C41208-5158-45FF-8E39-9A737C5952EE}"/>
              </a:ext>
            </a:extLst>
          </p:cNvPr>
          <p:cNvSpPr/>
          <p:nvPr/>
        </p:nvSpPr>
        <p:spPr>
          <a:xfrm>
            <a:off x="15328505" y="39149727"/>
            <a:ext cx="14314394" cy="16269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641CB68-C13F-4B48-B6A7-6C55AE21FCCA}"/>
              </a:ext>
            </a:extLst>
          </p:cNvPr>
          <p:cNvSpPr/>
          <p:nvPr/>
        </p:nvSpPr>
        <p:spPr>
          <a:xfrm>
            <a:off x="15352759" y="38597265"/>
            <a:ext cx="14314395" cy="8164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8FFE903-6721-4B2B-ADB4-236E5E239213}"/>
              </a:ext>
            </a:extLst>
          </p:cNvPr>
          <p:cNvGrpSpPr/>
          <p:nvPr/>
        </p:nvGrpSpPr>
        <p:grpSpPr>
          <a:xfrm>
            <a:off x="608056" y="8280848"/>
            <a:ext cx="29059096" cy="5806214"/>
            <a:chOff x="914398" y="6669408"/>
            <a:chExt cx="29059096" cy="5806214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FDFEB94A-0E87-42C8-8B1B-8005F84DEB53}"/>
                </a:ext>
              </a:extLst>
            </p:cNvPr>
            <p:cNvSpPr/>
            <p:nvPr/>
          </p:nvSpPr>
          <p:spPr>
            <a:xfrm>
              <a:off x="914399" y="6669408"/>
              <a:ext cx="29059095" cy="580621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C8B726DD-72CD-4805-B9DD-09209A97902D}"/>
                </a:ext>
              </a:extLst>
            </p:cNvPr>
            <p:cNvGrpSpPr/>
            <p:nvPr/>
          </p:nvGrpSpPr>
          <p:grpSpPr>
            <a:xfrm>
              <a:off x="914398" y="6669410"/>
              <a:ext cx="29059096" cy="1143245"/>
              <a:chOff x="914398" y="7228210"/>
              <a:chExt cx="29059096" cy="1143245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DBEF2ADF-AA31-4B64-B20E-61A3CBB000C2}"/>
                  </a:ext>
                </a:extLst>
              </p:cNvPr>
              <p:cNvSpPr/>
              <p:nvPr/>
            </p:nvSpPr>
            <p:spPr>
              <a:xfrm>
                <a:off x="914399" y="7228210"/>
                <a:ext cx="29059095" cy="11432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AF2C301F-5C06-4DB4-A840-12DE94807BC9}"/>
                  </a:ext>
                </a:extLst>
              </p:cNvPr>
              <p:cNvSpPr/>
              <p:nvPr/>
            </p:nvSpPr>
            <p:spPr>
              <a:xfrm>
                <a:off x="914398" y="7228210"/>
                <a:ext cx="471949" cy="1143245"/>
              </a:xfrm>
              <a:prstGeom prst="rect">
                <a:avLst/>
              </a:prstGeom>
              <a:solidFill>
                <a:srgbClr val="AED3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1E98348-C80C-43A0-B578-EA2C37726DD3}"/>
              </a:ext>
            </a:extLst>
          </p:cNvPr>
          <p:cNvSpPr txBox="1"/>
          <p:nvPr/>
        </p:nvSpPr>
        <p:spPr>
          <a:xfrm>
            <a:off x="1241077" y="8436973"/>
            <a:ext cx="1100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Background</a:t>
            </a:r>
            <a:endParaRPr lang="ko-KR" altLang="en-US" sz="4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40" name="Group 77"/>
          <p:cNvGrpSpPr/>
          <p:nvPr/>
        </p:nvGrpSpPr>
        <p:grpSpPr>
          <a:xfrm>
            <a:off x="15352762" y="34708331"/>
            <a:ext cx="14314396" cy="3691710"/>
            <a:chOff x="15352762" y="36525008"/>
            <a:chExt cx="14314396" cy="3691710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07DD9A3-1C77-4394-A088-842079DA993C}"/>
                </a:ext>
              </a:extLst>
            </p:cNvPr>
            <p:cNvSpPr/>
            <p:nvPr/>
          </p:nvSpPr>
          <p:spPr>
            <a:xfrm>
              <a:off x="15352764" y="36525008"/>
              <a:ext cx="14314394" cy="369171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15505688-0431-4A4C-8A44-5B38FBA82604}"/>
                </a:ext>
              </a:extLst>
            </p:cNvPr>
            <p:cNvGrpSpPr/>
            <p:nvPr/>
          </p:nvGrpSpPr>
          <p:grpSpPr>
            <a:xfrm>
              <a:off x="15352762" y="36525009"/>
              <a:ext cx="14314396" cy="1158433"/>
              <a:chOff x="914398" y="8765597"/>
              <a:chExt cx="14314396" cy="1158433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A05852F8-E21C-4C4B-B3BB-BB107E1ABEB3}"/>
                  </a:ext>
                </a:extLst>
              </p:cNvPr>
              <p:cNvSpPr/>
              <p:nvPr/>
            </p:nvSpPr>
            <p:spPr>
              <a:xfrm>
                <a:off x="914399" y="8780785"/>
                <a:ext cx="14314395" cy="11432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2F0DD1A8-81EB-4FA8-93CD-895D73236B83}"/>
                  </a:ext>
                </a:extLst>
              </p:cNvPr>
              <p:cNvSpPr/>
              <p:nvPr/>
            </p:nvSpPr>
            <p:spPr>
              <a:xfrm>
                <a:off x="914398" y="8765597"/>
                <a:ext cx="471949" cy="1143246"/>
              </a:xfrm>
              <a:prstGeom prst="rect">
                <a:avLst/>
              </a:prstGeom>
              <a:solidFill>
                <a:srgbClr val="AED3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3E8D27-8226-4FE9-8634-4838F476AF3D}"/>
                </a:ext>
              </a:extLst>
            </p:cNvPr>
            <p:cNvSpPr txBox="1"/>
            <p:nvPr/>
          </p:nvSpPr>
          <p:spPr>
            <a:xfrm>
              <a:off x="16125389" y="36707393"/>
              <a:ext cx="135175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Conclusion</a:t>
              </a:r>
              <a:endParaRPr lang="ko-KR" altLang="en-US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2DF2C4F-3F85-48F1-895C-187A901802BD}"/>
              </a:ext>
            </a:extLst>
          </p:cNvPr>
          <p:cNvGrpSpPr/>
          <p:nvPr/>
        </p:nvGrpSpPr>
        <p:grpSpPr>
          <a:xfrm>
            <a:off x="608056" y="14327870"/>
            <a:ext cx="14314396" cy="26448788"/>
            <a:chOff x="914398" y="6669408"/>
            <a:chExt cx="14314396" cy="27008168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AD1AE30-F93F-4EC9-B7C6-ACF038473FEA}"/>
                </a:ext>
              </a:extLst>
            </p:cNvPr>
            <p:cNvSpPr/>
            <p:nvPr/>
          </p:nvSpPr>
          <p:spPr>
            <a:xfrm>
              <a:off x="914400" y="6669408"/>
              <a:ext cx="14314394" cy="27008168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2FAF9113-30B1-4996-8BD7-E8BF03DB0B03}"/>
                </a:ext>
              </a:extLst>
            </p:cNvPr>
            <p:cNvGrpSpPr/>
            <p:nvPr/>
          </p:nvGrpSpPr>
          <p:grpSpPr>
            <a:xfrm>
              <a:off x="914398" y="6669410"/>
              <a:ext cx="14314396" cy="1143245"/>
              <a:chOff x="914398" y="7228210"/>
              <a:chExt cx="14314396" cy="1143245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F522A267-CC7C-46C7-9FE7-6138A4B68239}"/>
                  </a:ext>
                </a:extLst>
              </p:cNvPr>
              <p:cNvSpPr/>
              <p:nvPr/>
            </p:nvSpPr>
            <p:spPr>
              <a:xfrm>
                <a:off x="914399" y="7228210"/>
                <a:ext cx="14314395" cy="11432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직사각형 49">
                <a:extLst>
                  <a:ext uri="{FF2B5EF4-FFF2-40B4-BE49-F238E27FC236}">
                    <a16:creationId xmlns:a16="http://schemas.microsoft.com/office/drawing/2014/main" id="{A682DA2D-E115-4DC5-8BD4-F96CB1C2DBA7}"/>
                  </a:ext>
                </a:extLst>
              </p:cNvPr>
              <p:cNvSpPr/>
              <p:nvPr/>
            </p:nvSpPr>
            <p:spPr>
              <a:xfrm>
                <a:off x="914398" y="7228210"/>
                <a:ext cx="471949" cy="1143245"/>
              </a:xfrm>
              <a:prstGeom prst="rect">
                <a:avLst/>
              </a:prstGeom>
              <a:solidFill>
                <a:srgbClr val="AED3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F4D88921-689B-4722-B702-3D50289FA376}"/>
              </a:ext>
            </a:extLst>
          </p:cNvPr>
          <p:cNvGrpSpPr/>
          <p:nvPr/>
        </p:nvGrpSpPr>
        <p:grpSpPr>
          <a:xfrm>
            <a:off x="15352759" y="14298379"/>
            <a:ext cx="14314396" cy="20680818"/>
            <a:chOff x="914398" y="6669409"/>
            <a:chExt cx="14314396" cy="20048165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566B4063-8F86-4636-AA8B-428D1BE94809}"/>
                </a:ext>
              </a:extLst>
            </p:cNvPr>
            <p:cNvSpPr/>
            <p:nvPr/>
          </p:nvSpPr>
          <p:spPr>
            <a:xfrm>
              <a:off x="914400" y="6669409"/>
              <a:ext cx="14314394" cy="20048165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65602531-2558-4DB2-B514-BF4D7CBA1162}"/>
                </a:ext>
              </a:extLst>
            </p:cNvPr>
            <p:cNvGrpSpPr/>
            <p:nvPr/>
          </p:nvGrpSpPr>
          <p:grpSpPr>
            <a:xfrm>
              <a:off x="914398" y="6669410"/>
              <a:ext cx="14314396" cy="1143245"/>
              <a:chOff x="914398" y="7228210"/>
              <a:chExt cx="14314396" cy="1143245"/>
            </a:xfrm>
          </p:grpSpPr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B6A902B5-F1F1-4E18-9FFF-64AE37240A84}"/>
                  </a:ext>
                </a:extLst>
              </p:cNvPr>
              <p:cNvSpPr/>
              <p:nvPr/>
            </p:nvSpPr>
            <p:spPr>
              <a:xfrm>
                <a:off x="914399" y="7228210"/>
                <a:ext cx="14314395" cy="11432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4D369791-6F83-4B0C-A346-A11DCD558FD9}"/>
                  </a:ext>
                </a:extLst>
              </p:cNvPr>
              <p:cNvSpPr/>
              <p:nvPr/>
            </p:nvSpPr>
            <p:spPr>
              <a:xfrm>
                <a:off x="914398" y="7228210"/>
                <a:ext cx="471949" cy="1143245"/>
              </a:xfrm>
              <a:prstGeom prst="rect">
                <a:avLst/>
              </a:prstGeom>
              <a:solidFill>
                <a:srgbClr val="AED3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B5CBB10-FBD5-4448-AE9C-85A3A9FDE7DC}"/>
              </a:ext>
            </a:extLst>
          </p:cNvPr>
          <p:cNvSpPr txBox="1"/>
          <p:nvPr/>
        </p:nvSpPr>
        <p:spPr>
          <a:xfrm>
            <a:off x="1241077" y="14433812"/>
            <a:ext cx="1368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Methods</a:t>
            </a:r>
            <a:endParaRPr lang="ko-KR" altLang="en-US" sz="4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23AE9B-DE08-41D1-BD74-ADE0E3DE6234}"/>
              </a:ext>
            </a:extLst>
          </p:cNvPr>
          <p:cNvSpPr txBox="1"/>
          <p:nvPr/>
        </p:nvSpPr>
        <p:spPr>
          <a:xfrm>
            <a:off x="15985781" y="14433364"/>
            <a:ext cx="1368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Results</a:t>
            </a:r>
            <a:endParaRPr lang="ko-KR" altLang="en-US" sz="4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8DBA77-116A-4141-95F5-07480A352C3E}"/>
              </a:ext>
            </a:extLst>
          </p:cNvPr>
          <p:cNvSpPr txBox="1"/>
          <p:nvPr/>
        </p:nvSpPr>
        <p:spPr>
          <a:xfrm>
            <a:off x="922807" y="30730319"/>
            <a:ext cx="1300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−"/>
            </a:pPr>
            <a:r>
              <a:rPr lang="en-US" altLang="ko-KR" sz="4000" dirty="0" smtClean="0"/>
              <a:t>Cross Section Of The Proposed Power Combiner.</a:t>
            </a:r>
            <a:endParaRPr lang="en-US" altLang="ko-KR" sz="4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EBF167-2E65-4524-B5DF-39B813A4DD30}"/>
              </a:ext>
            </a:extLst>
          </p:cNvPr>
          <p:cNvSpPr txBox="1"/>
          <p:nvPr/>
        </p:nvSpPr>
        <p:spPr>
          <a:xfrm>
            <a:off x="1072336" y="15766417"/>
            <a:ext cx="1300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−"/>
            </a:pPr>
            <a:r>
              <a:rPr lang="en-US" altLang="ko-KR" sz="4000" dirty="0" smtClean="0"/>
              <a:t>A </a:t>
            </a:r>
            <a:r>
              <a:rPr lang="en-US" altLang="ko-KR" sz="4000" dirty="0" smtClean="0"/>
              <a:t>Conventional Wilkinson Power </a:t>
            </a:r>
            <a:r>
              <a:rPr lang="en-US" altLang="ko-KR" sz="4000" dirty="0" smtClean="0"/>
              <a:t>Combiner </a:t>
            </a:r>
            <a:endParaRPr lang="en-US" altLang="ko-KR" sz="4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8E89E8-5313-42CD-8801-95B9B1A94199}"/>
              </a:ext>
            </a:extLst>
          </p:cNvPr>
          <p:cNvSpPr txBox="1"/>
          <p:nvPr/>
        </p:nvSpPr>
        <p:spPr>
          <a:xfrm>
            <a:off x="1928076" y="39354381"/>
            <a:ext cx="782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/>
              <a:t>N</a:t>
            </a:r>
            <a:r>
              <a:rPr lang="en-US" altLang="ko-KR" sz="3600" dirty="0" smtClean="0"/>
              <a:t>o additional Calibration required</a:t>
            </a:r>
            <a:endParaRPr lang="ko-KR" altLang="en-US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C17602-81CE-496A-9742-3349352F1096}"/>
              </a:ext>
            </a:extLst>
          </p:cNvPr>
          <p:cNvSpPr txBox="1"/>
          <p:nvPr/>
        </p:nvSpPr>
        <p:spPr>
          <a:xfrm>
            <a:off x="15472423" y="15766417"/>
            <a:ext cx="13641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−"/>
            </a:pPr>
            <a:r>
              <a:rPr lang="en-US" altLang="ko-KR" sz="4000" dirty="0" smtClean="0"/>
              <a:t>Chip micrograph of the back-to-back test structure</a:t>
            </a:r>
            <a:endParaRPr lang="en-US" altLang="ko-KR" sz="4000" dirty="0"/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FF382112-8FDD-43EB-87CC-773BB7D9EDC6}"/>
              </a:ext>
            </a:extLst>
          </p:cNvPr>
          <p:cNvSpPr/>
          <p:nvPr/>
        </p:nvSpPr>
        <p:spPr>
          <a:xfrm>
            <a:off x="991766" y="9437499"/>
            <a:ext cx="28426075" cy="472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400" dirty="0"/>
              <a:t> </a:t>
            </a:r>
            <a:r>
              <a:rPr lang="en-US" altLang="ko-KR" sz="3400" dirty="0" smtClean="0"/>
              <a:t>A power combiner is an important passive device to overcome the limitation of output power in millimeter-wave transmitters.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400" dirty="0" smtClean="0"/>
              <a:t> </a:t>
            </a:r>
            <a:r>
              <a:rPr lang="en-AU" altLang="ko-KR" sz="3400" dirty="0"/>
              <a:t>A Wilkinson power </a:t>
            </a:r>
            <a:r>
              <a:rPr lang="en-AU" altLang="ko-KR" sz="3400" dirty="0" smtClean="0"/>
              <a:t>combiner </a:t>
            </a:r>
            <a:r>
              <a:rPr lang="en-AU" altLang="ko-KR" sz="3400" dirty="0"/>
              <a:t>is widely used to combine output power of each power amplifier (PA) with high isolation between two input </a:t>
            </a:r>
            <a:r>
              <a:rPr lang="en-AU" altLang="ko-KR" sz="3400" dirty="0" smtClean="0"/>
              <a:t>ports. </a:t>
            </a:r>
            <a:r>
              <a:rPr lang="en-AU" altLang="ko-KR" sz="3400" dirty="0"/>
              <a:t>However, an additional matching network is required in the power combining architecture using the conventional WPC because an output impedance of the PA, which is optimized at a low impedance for increasing output power, should be transformed to the reference impedance</a:t>
            </a:r>
            <a:r>
              <a:rPr lang="en-AU" altLang="ko-KR" sz="34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400" dirty="0" smtClean="0"/>
              <a:t>In this project, </a:t>
            </a:r>
            <a:r>
              <a:rPr lang="en-AU" altLang="ko-KR" sz="3400" dirty="0"/>
              <a:t>a compact and low-loss power combiner which have both the output combining and impedance matching of the transmitter in the D-band is proposed. </a:t>
            </a:r>
            <a:endParaRPr lang="en-US" altLang="ko-KR" sz="3400" dirty="0"/>
          </a:p>
        </p:txBody>
      </p:sp>
      <p:sp>
        <p:nvSpPr>
          <p:cNvPr id="64" name="Rectangle 3"/>
          <p:cNvSpPr/>
          <p:nvPr/>
        </p:nvSpPr>
        <p:spPr>
          <a:xfrm>
            <a:off x="10688948" y="20240699"/>
            <a:ext cx="2599628" cy="39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Rectangle 342">
            <a:extLst>
              <a:ext uri="{FF2B5EF4-FFF2-40B4-BE49-F238E27FC236}">
                <a16:creationId xmlns:a16="http://schemas.microsoft.com/office/drawing/2014/main" id="{4BC2243A-3E66-44BE-AEA0-3F88DB13D71A}"/>
              </a:ext>
            </a:extLst>
          </p:cNvPr>
          <p:cNvSpPr/>
          <p:nvPr/>
        </p:nvSpPr>
        <p:spPr>
          <a:xfrm>
            <a:off x="15472423" y="36418784"/>
            <a:ext cx="13832895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en-US" altLang="ko-KR" sz="3200" dirty="0" smtClean="0"/>
              <a:t>A compact size and low loss power combiner using a RF pad characteristics</a:t>
            </a:r>
            <a:r>
              <a:rPr lang="en-US" altLang="ko-KR" sz="3200" dirty="0" smtClean="0"/>
              <a:t> is proposed for the D-band high power transmitter </a:t>
            </a:r>
            <a:endParaRPr lang="en-US" altLang="ko-KR" sz="3200" dirty="0" smtClean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6CED17-345C-4DE3-835F-A69B11B8DDFA}"/>
              </a:ext>
            </a:extLst>
          </p:cNvPr>
          <p:cNvSpPr txBox="1"/>
          <p:nvPr/>
        </p:nvSpPr>
        <p:spPr>
          <a:xfrm>
            <a:off x="15588733" y="23497829"/>
            <a:ext cx="915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−"/>
            </a:pPr>
            <a:r>
              <a:rPr lang="en-US" altLang="ko-KR" sz="4000" dirty="0" smtClean="0"/>
              <a:t>Measurement Results</a:t>
            </a:r>
            <a:endParaRPr lang="en-US" altLang="ko-KR" sz="4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973A6E-4FD7-49F1-9E45-9F39F6EB40EF}"/>
              </a:ext>
            </a:extLst>
          </p:cNvPr>
          <p:cNvSpPr txBox="1"/>
          <p:nvPr/>
        </p:nvSpPr>
        <p:spPr>
          <a:xfrm>
            <a:off x="15588734" y="39556568"/>
            <a:ext cx="1402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dirty="0">
                <a:ea typeface="함초롬돋움" panose="020B0604000101010101" pitchFamily="50" charset="-127"/>
                <a:cs typeface="함초롬돋움" panose="020B0604000101010101" pitchFamily="50" charset="-127"/>
              </a:rPr>
              <a:t>This work was supported by </a:t>
            </a:r>
            <a:r>
              <a:rPr lang="en-US" altLang="ko-KR" sz="3200" dirty="0" smtClean="0">
                <a:ea typeface="함초롬돋움" panose="020B0604000101010101" pitchFamily="50" charset="-127"/>
                <a:cs typeface="함초롬돋움" panose="020B0604000101010101" pitchFamily="50" charset="-127"/>
              </a:rPr>
              <a:t>NRF </a:t>
            </a:r>
            <a:r>
              <a:rPr lang="en-US" altLang="ko-KR" sz="3200" dirty="0">
                <a:ea typeface="함초롬돋움" panose="020B0604000101010101" pitchFamily="50" charset="-127"/>
                <a:cs typeface="함초롬돋움" panose="020B0604000101010101" pitchFamily="50" charset="-127"/>
              </a:rPr>
              <a:t>grant funded by MSIT (No. </a:t>
            </a:r>
            <a:r>
              <a:rPr lang="en-US" altLang="ko-KR" sz="3200" dirty="0" smtClean="0">
                <a:ea typeface="함초롬돋움" panose="020B0604000101010101" pitchFamily="50" charset="-127"/>
                <a:cs typeface="함초롬돋움" panose="020B0604000101010101" pitchFamily="50" charset="-127"/>
              </a:rPr>
              <a:t>2021R1A2C2004356)</a:t>
            </a:r>
            <a:endParaRPr lang="en-US" altLang="ko-KR" sz="3200" dirty="0"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457200" indent="-457200">
              <a:buFontTx/>
              <a:buChar char="-"/>
            </a:pPr>
            <a:r>
              <a:rPr lang="en-US" altLang="ko-KR" sz="3200" dirty="0" smtClean="0">
                <a:ea typeface="함초롬돋움" panose="020B0604000101010101" pitchFamily="50" charset="-127"/>
                <a:cs typeface="함초롬돋움" panose="020B0604000101010101" pitchFamily="50" charset="-127"/>
              </a:rPr>
              <a:t>The </a:t>
            </a:r>
            <a:r>
              <a:rPr lang="en-US" altLang="ko-KR" sz="3200" dirty="0">
                <a:ea typeface="함초롬돋움" panose="020B0604000101010101" pitchFamily="50" charset="-127"/>
                <a:cs typeface="함초롬돋움" panose="020B0604000101010101" pitchFamily="50" charset="-127"/>
              </a:rPr>
              <a:t>chip fabrication and EDA tool were partially supported by IDEC, Korea.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520714-9C4A-4816-9DC0-68CAF51CF50F}"/>
              </a:ext>
            </a:extLst>
          </p:cNvPr>
          <p:cNvSpPr txBox="1"/>
          <p:nvPr/>
        </p:nvSpPr>
        <p:spPr>
          <a:xfrm>
            <a:off x="15579433" y="38727474"/>
            <a:ext cx="1368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 Acknowledge &gt;</a:t>
            </a:r>
            <a:endParaRPr lang="ko-KR" altLang="en-US" sz="32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b="25148"/>
          <a:stretch/>
        </p:blipFill>
        <p:spPr>
          <a:xfrm>
            <a:off x="922807" y="16679146"/>
            <a:ext cx="8031364" cy="4035339"/>
          </a:xfrm>
          <a:prstGeom prst="rect">
            <a:avLst/>
          </a:prstGeom>
        </p:spPr>
      </p:pic>
      <p:pic>
        <p:nvPicPr>
          <p:cNvPr id="152" name="그림 151"/>
          <p:cNvPicPr>
            <a:picLocks noChangeAspect="1"/>
          </p:cNvPicPr>
          <p:nvPr/>
        </p:nvPicPr>
        <p:blipFill rotWithShape="1">
          <a:blip r:embed="rId2"/>
          <a:srcRect l="35724" t="84726" r="32457" b="462"/>
          <a:stretch/>
        </p:blipFill>
        <p:spPr>
          <a:xfrm>
            <a:off x="6045092" y="17096560"/>
            <a:ext cx="2166830" cy="677135"/>
          </a:xfrm>
          <a:prstGeom prst="rect">
            <a:avLst/>
          </a:prstGeom>
        </p:spPr>
      </p:pic>
      <p:sp>
        <p:nvSpPr>
          <p:cNvPr id="181" name="TextBox 180"/>
          <p:cNvSpPr txBox="1"/>
          <p:nvPr/>
        </p:nvSpPr>
        <p:spPr>
          <a:xfrm>
            <a:off x="9384480" y="17814177"/>
            <a:ext cx="506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ko-KR" sz="2800" dirty="0" smtClean="0"/>
              <a:t>Good isolation and asymmetry</a:t>
            </a:r>
            <a:endParaRPr lang="ko-KR" altLang="en-US" sz="2800" dirty="0" smtClean="0"/>
          </a:p>
        </p:txBody>
      </p:sp>
      <p:sp>
        <p:nvSpPr>
          <p:cNvPr id="182" name="TextBox 181"/>
          <p:cNvSpPr txBox="1"/>
          <p:nvPr/>
        </p:nvSpPr>
        <p:spPr>
          <a:xfrm>
            <a:off x="9384480" y="18477771"/>
            <a:ext cx="553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ko-KR" sz="2800" dirty="0" smtClean="0"/>
              <a:t>Bulky and bandwidth limitation</a:t>
            </a:r>
            <a:endParaRPr lang="ko-KR" altLang="en-US" sz="2800" dirty="0" smtClean="0"/>
          </a:p>
        </p:txBody>
      </p:sp>
      <p:sp>
        <p:nvSpPr>
          <p:cNvPr id="183" name="TextBox 182"/>
          <p:cNvSpPr txBox="1"/>
          <p:nvPr/>
        </p:nvSpPr>
        <p:spPr>
          <a:xfrm>
            <a:off x="9384480" y="19141365"/>
            <a:ext cx="437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ko-KR" sz="2800" dirty="0" smtClean="0"/>
              <a:t>High loss and skinny line</a:t>
            </a:r>
            <a:endParaRPr lang="ko-KR" altLang="en-US" sz="2800" dirty="0" smtClean="0"/>
          </a:p>
        </p:txBody>
      </p:sp>
      <p:sp>
        <p:nvSpPr>
          <p:cNvPr id="184" name="TextBox 183"/>
          <p:cNvSpPr txBox="1"/>
          <p:nvPr/>
        </p:nvSpPr>
        <p:spPr>
          <a:xfrm>
            <a:off x="9384480" y="19804959"/>
            <a:ext cx="500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ko-KR" sz="2800" dirty="0" smtClean="0"/>
              <a:t>Works only with 50ohm cells</a:t>
            </a:r>
            <a:endParaRPr lang="ko-KR" altLang="en-US" sz="2800" dirty="0" smtClean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5EBF167-2E65-4524-B5DF-39B813A4DD30}"/>
              </a:ext>
            </a:extLst>
          </p:cNvPr>
          <p:cNvSpPr txBox="1"/>
          <p:nvPr/>
        </p:nvSpPr>
        <p:spPr>
          <a:xfrm>
            <a:off x="1080005" y="21364249"/>
            <a:ext cx="1300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−"/>
            </a:pPr>
            <a:r>
              <a:rPr lang="en-US" altLang="ko-KR" sz="4000" dirty="0" smtClean="0"/>
              <a:t>A Proposed </a:t>
            </a:r>
            <a:r>
              <a:rPr lang="en-US" altLang="ko-KR" sz="4000" dirty="0" smtClean="0"/>
              <a:t>Power </a:t>
            </a:r>
            <a:r>
              <a:rPr lang="en-US" altLang="ko-KR" sz="4000" dirty="0" smtClean="0"/>
              <a:t>Combiner </a:t>
            </a:r>
            <a:endParaRPr lang="en-US" altLang="ko-KR" sz="40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52442" y="22742926"/>
            <a:ext cx="14448107" cy="6922757"/>
            <a:chOff x="342004" y="22710922"/>
            <a:chExt cx="14448107" cy="692275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rcRect b="12177"/>
            <a:stretch/>
          </p:blipFill>
          <p:spPr>
            <a:xfrm>
              <a:off x="688460" y="22710922"/>
              <a:ext cx="7092832" cy="2326221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4"/>
            <a:srcRect b="15588"/>
            <a:stretch/>
          </p:blipFill>
          <p:spPr>
            <a:xfrm>
              <a:off x="342004" y="26788064"/>
              <a:ext cx="7309448" cy="2516279"/>
            </a:xfrm>
            <a:prstGeom prst="rect">
              <a:avLst/>
            </a:prstGeom>
          </p:spPr>
        </p:pic>
        <p:sp>
          <p:nvSpPr>
            <p:cNvPr id="176" name="아래쪽 화살표 175"/>
            <p:cNvSpPr/>
            <p:nvPr/>
          </p:nvSpPr>
          <p:spPr bwMode="auto">
            <a:xfrm>
              <a:off x="3970430" y="25600898"/>
              <a:ext cx="739569" cy="1035397"/>
            </a:xfrm>
            <a:prstGeom prst="downArrow">
              <a:avLst/>
            </a:prstGeom>
            <a:gradFill>
              <a:gsLst>
                <a:gs pos="0">
                  <a:schemeClr val="bg1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5"/>
            <a:srcRect t="5648"/>
            <a:stretch/>
          </p:blipFill>
          <p:spPr>
            <a:xfrm>
              <a:off x="8081764" y="23507699"/>
              <a:ext cx="6708347" cy="5525717"/>
            </a:xfrm>
            <a:prstGeom prst="rect">
              <a:avLst/>
            </a:prstGeom>
          </p:spPr>
        </p:pic>
        <p:sp>
          <p:nvSpPr>
            <p:cNvPr id="187" name="직사각형 186"/>
            <p:cNvSpPr/>
            <p:nvPr/>
          </p:nvSpPr>
          <p:spPr>
            <a:xfrm>
              <a:off x="2329446" y="29172014"/>
              <a:ext cx="46156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i="1" dirty="0" smtClean="0"/>
                <a:t>Proposed Power Combiner Network</a:t>
              </a:r>
              <a:endParaRPr lang="ko-KR" altLang="en-US" sz="2400" i="1" dirty="0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608055" y="24892889"/>
              <a:ext cx="52953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i="1" dirty="0" smtClean="0"/>
                <a:t>Conventional Power Combiner Network</a:t>
              </a:r>
              <a:endParaRPr lang="ko-KR" altLang="en-US" sz="2400" i="1" dirty="0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6265247" y="24891596"/>
              <a:ext cx="1794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i="1" dirty="0" smtClean="0"/>
                <a:t>Pad Network</a:t>
              </a:r>
              <a:endParaRPr lang="ko-KR" altLang="en-US" sz="2400" i="1" dirty="0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8891908" y="23149100"/>
              <a:ext cx="5412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 i="1" dirty="0" smtClean="0"/>
                <a:t>Ideal power combiner isolation simulation</a:t>
              </a:r>
              <a:endParaRPr lang="ko-KR" altLang="en-US" sz="2400" i="1" dirty="0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655409" y="31856957"/>
            <a:ext cx="12809376" cy="5956498"/>
            <a:chOff x="1548868" y="32523487"/>
            <a:chExt cx="12809376" cy="5956498"/>
          </a:xfrm>
        </p:grpSpPr>
        <p:grpSp>
          <p:nvGrpSpPr>
            <p:cNvPr id="11" name="그룹 10"/>
            <p:cNvGrpSpPr/>
            <p:nvPr/>
          </p:nvGrpSpPr>
          <p:grpSpPr>
            <a:xfrm>
              <a:off x="1548868" y="32523487"/>
              <a:ext cx="12619303" cy="5956498"/>
              <a:chOff x="1720886" y="31200235"/>
              <a:chExt cx="12619303" cy="5956498"/>
            </a:xfrm>
          </p:grpSpPr>
          <p:grpSp>
            <p:nvGrpSpPr>
              <p:cNvPr id="118" name="그룹 117"/>
              <p:cNvGrpSpPr/>
              <p:nvPr/>
            </p:nvGrpSpPr>
            <p:grpSpPr>
              <a:xfrm>
                <a:off x="1720886" y="31200235"/>
                <a:ext cx="12619303" cy="5956498"/>
                <a:chOff x="236244" y="797790"/>
                <a:chExt cx="10469877" cy="4183503"/>
              </a:xfrm>
            </p:grpSpPr>
            <p:grpSp>
              <p:nvGrpSpPr>
                <p:cNvPr id="119" name="그룹 118"/>
                <p:cNvGrpSpPr/>
                <p:nvPr/>
              </p:nvGrpSpPr>
              <p:grpSpPr>
                <a:xfrm>
                  <a:off x="236244" y="797790"/>
                  <a:ext cx="6205842" cy="4183503"/>
                  <a:chOff x="543815" y="1088736"/>
                  <a:chExt cx="6205842" cy="4183503"/>
                </a:xfrm>
              </p:grpSpPr>
              <p:grpSp>
                <p:nvGrpSpPr>
                  <p:cNvPr id="122" name="그룹 121"/>
                  <p:cNvGrpSpPr/>
                  <p:nvPr/>
                </p:nvGrpSpPr>
                <p:grpSpPr>
                  <a:xfrm>
                    <a:off x="543815" y="1088736"/>
                    <a:ext cx="6205842" cy="4183503"/>
                    <a:chOff x="1835636" y="817931"/>
                    <a:chExt cx="6205842" cy="4183503"/>
                  </a:xfrm>
                </p:grpSpPr>
                <p:pic>
                  <p:nvPicPr>
                    <p:cNvPr id="128" name="그림 127"/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15427" t="2299" r="22537" b="6174"/>
                    <a:stretch/>
                  </p:blipFill>
                  <p:spPr>
                    <a:xfrm rot="10800000">
                      <a:off x="1835636" y="977643"/>
                      <a:ext cx="6205842" cy="348635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29" name="그룹 128"/>
                    <p:cNvGrpSpPr/>
                    <p:nvPr/>
                  </p:nvGrpSpPr>
                  <p:grpSpPr>
                    <a:xfrm>
                      <a:off x="2085975" y="817931"/>
                      <a:ext cx="5717380" cy="4183503"/>
                      <a:chOff x="2085975" y="817931"/>
                      <a:chExt cx="5717380" cy="4183503"/>
                    </a:xfrm>
                  </p:grpSpPr>
                  <p:sp>
                    <p:nvSpPr>
                      <p:cNvPr id="130" name="TextBox 129"/>
                      <p:cNvSpPr txBox="1"/>
                      <p:nvPr/>
                    </p:nvSpPr>
                    <p:spPr>
                      <a:xfrm>
                        <a:off x="4179887" y="4096584"/>
                        <a:ext cx="271463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2400" b="1" dirty="0"/>
                          <a:t>C</a:t>
                        </a:r>
                        <a:endParaRPr lang="ko-KR" altLang="en-US" sz="2400" b="1" dirty="0" smtClean="0"/>
                      </a:p>
                    </p:txBody>
                  </p:sp>
                  <p:sp>
                    <p:nvSpPr>
                      <p:cNvPr id="131" name="TextBox 130"/>
                      <p:cNvSpPr txBox="1"/>
                      <p:nvPr/>
                    </p:nvSpPr>
                    <p:spPr>
                      <a:xfrm>
                        <a:off x="5423306" y="4096584"/>
                        <a:ext cx="271463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2400" b="1" dirty="0"/>
                          <a:t>C</a:t>
                        </a:r>
                        <a:endParaRPr lang="ko-KR" altLang="en-US" sz="2400" b="1" dirty="0" smtClean="0"/>
                      </a:p>
                    </p:txBody>
                  </p:sp>
                  <p:sp>
                    <p:nvSpPr>
                      <p:cNvPr id="132" name="TextBox 131"/>
                      <p:cNvSpPr txBox="1"/>
                      <p:nvPr/>
                    </p:nvSpPr>
                    <p:spPr>
                      <a:xfrm>
                        <a:off x="4663537" y="3855975"/>
                        <a:ext cx="649326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2400" b="1" dirty="0"/>
                          <a:t>2R</a:t>
                        </a:r>
                        <a:r>
                          <a:rPr lang="en-US" altLang="ko-KR" sz="2400" b="1" baseline="-25000" dirty="0"/>
                          <a:t>IN</a:t>
                        </a:r>
                        <a:endParaRPr lang="ko-KR" altLang="en-US" sz="2400" b="1" dirty="0"/>
                      </a:p>
                    </p:txBody>
                  </p:sp>
                  <p:sp>
                    <p:nvSpPr>
                      <p:cNvPr id="133" name="TextBox 132"/>
                      <p:cNvSpPr txBox="1"/>
                      <p:nvPr/>
                    </p:nvSpPr>
                    <p:spPr>
                      <a:xfrm>
                        <a:off x="4406438" y="2056959"/>
                        <a:ext cx="460941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ko-KR" sz="2400" b="1" dirty="0" smtClean="0"/>
                          <a:t>2C</a:t>
                        </a:r>
                        <a:endParaRPr lang="ko-KR" altLang="en-US" sz="2400" b="1" dirty="0" smtClean="0"/>
                      </a:p>
                    </p:txBody>
                  </p:sp>
                  <p:sp>
                    <p:nvSpPr>
                      <p:cNvPr id="134" name="TextBox 133"/>
                      <p:cNvSpPr txBox="1"/>
                      <p:nvPr/>
                    </p:nvSpPr>
                    <p:spPr>
                      <a:xfrm>
                        <a:off x="3505993" y="3335484"/>
                        <a:ext cx="714375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2400" b="1" dirty="0"/>
                          <a:t>TL</a:t>
                        </a:r>
                        <a:r>
                          <a:rPr lang="en-US" altLang="ko-KR" sz="2400" b="1" baseline="-25000" dirty="0"/>
                          <a:t>1</a:t>
                        </a:r>
                        <a:endParaRPr lang="ko-KR" altLang="en-US" sz="2400" b="1" dirty="0"/>
                      </a:p>
                    </p:txBody>
                  </p:sp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4695432" y="2506676"/>
                        <a:ext cx="476643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2400" b="1" dirty="0"/>
                          <a:t>TL</a:t>
                        </a:r>
                        <a:r>
                          <a:rPr lang="en-US" altLang="ko-KR" sz="2400" b="1" baseline="-25000" dirty="0"/>
                          <a:t>2</a:t>
                        </a:r>
                        <a:endParaRPr lang="ko-KR" altLang="en-US" sz="2400" b="1" dirty="0"/>
                      </a:p>
                    </p:txBody>
                  </p:sp>
                  <p:sp>
                    <p:nvSpPr>
                      <p:cNvPr id="136" name="TextBox 135"/>
                      <p:cNvSpPr txBox="1"/>
                      <p:nvPr/>
                    </p:nvSpPr>
                    <p:spPr>
                      <a:xfrm>
                        <a:off x="5713819" y="3329133"/>
                        <a:ext cx="714375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2400" b="1" dirty="0"/>
                          <a:t>TL</a:t>
                        </a:r>
                        <a:r>
                          <a:rPr lang="en-US" altLang="ko-KR" sz="2400" b="1" baseline="-25000" dirty="0"/>
                          <a:t>1</a:t>
                        </a:r>
                        <a:endParaRPr lang="ko-KR" altLang="en-US" sz="2400" b="1" dirty="0"/>
                      </a:p>
                    </p:txBody>
                  </p:sp>
                  <p:pic>
                    <p:nvPicPr>
                      <p:cNvPr id="137" name="그림 13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 rot="16200000">
                        <a:off x="4907952" y="1052161"/>
                        <a:ext cx="805366" cy="8539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8" name="그림 13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 rot="5400000">
                        <a:off x="4171866" y="4148517"/>
                        <a:ext cx="311359" cy="85246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9" name="그림 13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 rot="16200000" flipH="1">
                        <a:off x="5391076" y="4142168"/>
                        <a:ext cx="311359" cy="85246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0" name="TextBox 139"/>
                      <p:cNvSpPr txBox="1"/>
                      <p:nvPr/>
                    </p:nvSpPr>
                    <p:spPr>
                      <a:xfrm>
                        <a:off x="4016971" y="4677187"/>
                        <a:ext cx="476643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2400" b="1" dirty="0" smtClean="0"/>
                          <a:t>Z</a:t>
                        </a:r>
                        <a:r>
                          <a:rPr lang="en-US" altLang="ko-KR" sz="2400" b="1" baseline="-25000" dirty="0" smtClean="0"/>
                          <a:t>IN</a:t>
                        </a:r>
                        <a:endParaRPr lang="ko-KR" altLang="en-US" sz="2400" b="1" dirty="0" smtClean="0"/>
                      </a:p>
                    </p:txBody>
                  </p:sp>
                  <p:sp>
                    <p:nvSpPr>
                      <p:cNvPr id="141" name="TextBox 140"/>
                      <p:cNvSpPr txBox="1"/>
                      <p:nvPr/>
                    </p:nvSpPr>
                    <p:spPr>
                      <a:xfrm>
                        <a:off x="5380687" y="4670837"/>
                        <a:ext cx="476643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2400" b="1" dirty="0" smtClean="0"/>
                          <a:t>Z</a:t>
                        </a:r>
                        <a:r>
                          <a:rPr lang="en-US" altLang="ko-KR" sz="2400" b="1" baseline="-25000" dirty="0" smtClean="0"/>
                          <a:t>IN</a:t>
                        </a:r>
                        <a:endParaRPr lang="ko-KR" altLang="en-US" sz="2400" b="1" dirty="0" smtClean="0"/>
                      </a:p>
                    </p:txBody>
                  </p:sp>
                  <p:sp>
                    <p:nvSpPr>
                      <p:cNvPr id="142" name="TextBox 141"/>
                      <p:cNvSpPr txBox="1"/>
                      <p:nvPr/>
                    </p:nvSpPr>
                    <p:spPr>
                      <a:xfrm>
                        <a:off x="5142365" y="817931"/>
                        <a:ext cx="476643" cy="3242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2400" b="1" dirty="0" smtClean="0"/>
                          <a:t>Z</a:t>
                        </a:r>
                        <a:r>
                          <a:rPr lang="en-US" altLang="ko-KR" sz="2400" b="1" baseline="-25000" dirty="0"/>
                          <a:t>L</a:t>
                        </a:r>
                        <a:endParaRPr lang="ko-KR" altLang="en-US" sz="2400" b="1" dirty="0" smtClean="0"/>
                      </a:p>
                    </p:txBody>
                  </p:sp>
                  <p:sp>
                    <p:nvSpPr>
                      <p:cNvPr id="143" name="TextBox 142"/>
                      <p:cNvSpPr txBox="1"/>
                      <p:nvPr/>
                    </p:nvSpPr>
                    <p:spPr>
                      <a:xfrm>
                        <a:off x="2085975" y="1604841"/>
                        <a:ext cx="731940" cy="4971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4000" b="1" dirty="0"/>
                          <a:t>G</a:t>
                        </a:r>
                        <a:endParaRPr lang="ko-KR" altLang="en-US" sz="4000" b="1" dirty="0"/>
                      </a:p>
                    </p:txBody>
                  </p:sp>
                  <p:sp>
                    <p:nvSpPr>
                      <p:cNvPr id="144" name="TextBox 143"/>
                      <p:cNvSpPr txBox="1"/>
                      <p:nvPr/>
                    </p:nvSpPr>
                    <p:spPr>
                      <a:xfrm>
                        <a:off x="7071415" y="1604840"/>
                        <a:ext cx="731940" cy="4971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4000" b="1" dirty="0" smtClean="0"/>
                          <a:t>G</a:t>
                        </a:r>
                        <a:endParaRPr lang="ko-KR" altLang="en-US" sz="4000" b="1" dirty="0" smtClean="0"/>
                      </a:p>
                    </p:txBody>
                  </p:sp>
                  <p:pic>
                    <p:nvPicPr>
                      <p:cNvPr id="145" name="그림 14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 rot="5400000">
                        <a:off x="4890234" y="4078908"/>
                        <a:ext cx="98536" cy="36727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6" name="TextBox 145"/>
                      <p:cNvSpPr txBox="1"/>
                      <p:nvPr/>
                    </p:nvSpPr>
                    <p:spPr>
                      <a:xfrm>
                        <a:off x="4893992" y="1605728"/>
                        <a:ext cx="290010" cy="4971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ko-KR" sz="4000" b="1" dirty="0" smtClean="0"/>
                          <a:t>S</a:t>
                        </a:r>
                        <a:endParaRPr lang="ko-KR" altLang="en-US" sz="4000" b="1" dirty="0" smtClean="0"/>
                      </a:p>
                    </p:txBody>
                  </p:sp>
                </p:grpSp>
              </p:grpSp>
              <p:grpSp>
                <p:nvGrpSpPr>
                  <p:cNvPr id="123" name="그룹 122"/>
                  <p:cNvGrpSpPr/>
                  <p:nvPr/>
                </p:nvGrpSpPr>
                <p:grpSpPr>
                  <a:xfrm>
                    <a:off x="6221770" y="4688599"/>
                    <a:ext cx="527887" cy="405210"/>
                    <a:chOff x="602552" y="4687885"/>
                    <a:chExt cx="527887" cy="405210"/>
                  </a:xfrm>
                </p:grpSpPr>
                <p:sp>
                  <p:nvSpPr>
                    <p:cNvPr id="124" name="직사각형 123"/>
                    <p:cNvSpPr/>
                    <p:nvPr/>
                  </p:nvSpPr>
                  <p:spPr>
                    <a:xfrm>
                      <a:off x="602552" y="4769133"/>
                      <a:ext cx="153640" cy="94558"/>
                    </a:xfrm>
                    <a:prstGeom prst="rect">
                      <a:avLst/>
                    </a:prstGeom>
                    <a:solidFill>
                      <a:srgbClr val="66C62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25" name="직사각형 124"/>
                    <p:cNvSpPr/>
                    <p:nvPr/>
                  </p:nvSpPr>
                  <p:spPr>
                    <a:xfrm>
                      <a:off x="604933" y="4913376"/>
                      <a:ext cx="153640" cy="94558"/>
                    </a:xfrm>
                    <a:prstGeom prst="rect">
                      <a:avLst/>
                    </a:prstGeom>
                    <a:solidFill>
                      <a:srgbClr val="A0DD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126" name="TextBox 125"/>
                    <p:cNvSpPr txBox="1"/>
                    <p:nvPr/>
                  </p:nvSpPr>
                  <p:spPr>
                    <a:xfrm>
                      <a:off x="706462" y="4687885"/>
                      <a:ext cx="423977" cy="2593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1800" b="1" dirty="0" smtClean="0"/>
                        <a:t>M9</a:t>
                      </a:r>
                      <a:endParaRPr lang="ko-KR" altLang="en-US" sz="1800" b="1" dirty="0"/>
                    </a:p>
                  </p:txBody>
                </p:sp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705273" y="4833697"/>
                      <a:ext cx="423977" cy="2593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ko-KR" sz="1800" b="1" dirty="0" smtClean="0"/>
                        <a:t>M1</a:t>
                      </a:r>
                      <a:endParaRPr lang="ko-KR" altLang="en-US" sz="1800" b="1" dirty="0"/>
                    </a:p>
                  </p:txBody>
                </p:sp>
              </p:grpSp>
            </p:grpSp>
            <p:pic>
              <p:nvPicPr>
                <p:cNvPr id="120" name="그림 119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r="2346"/>
                <a:stretch/>
              </p:blipFill>
              <p:spPr>
                <a:xfrm>
                  <a:off x="7072586" y="1933020"/>
                  <a:ext cx="3633535" cy="1851718"/>
                </a:xfrm>
                <a:prstGeom prst="rect">
                  <a:avLst/>
                </a:prstGeom>
                <a:ln w="19050">
                  <a:solidFill>
                    <a:srgbClr val="0000FF"/>
                  </a:solidFill>
                  <a:prstDash val="sysDash"/>
                </a:ln>
              </p:spPr>
            </p:pic>
            <p:sp>
              <p:nvSpPr>
                <p:cNvPr id="121" name="모서리가 둥근 직사각형 120"/>
                <p:cNvSpPr/>
                <p:nvPr/>
              </p:nvSpPr>
              <p:spPr>
                <a:xfrm>
                  <a:off x="2766247" y="1271110"/>
                  <a:ext cx="1164121" cy="1138703"/>
                </a:xfrm>
                <a:prstGeom prst="roundRect">
                  <a:avLst/>
                </a:prstGeom>
                <a:noFill/>
                <a:ln w="19050">
                  <a:solidFill>
                    <a:srgbClr val="0000FF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0" name="직사각형 9"/>
              <p:cNvSpPr/>
              <p:nvPr/>
            </p:nvSpPr>
            <p:spPr>
              <a:xfrm>
                <a:off x="10669443" y="35707430"/>
                <a:ext cx="29559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800" i="1" dirty="0" smtClean="0"/>
                  <a:t>Pad MIM capacitor</a:t>
                </a:r>
                <a:endParaRPr lang="ko-KR" altLang="en-US" sz="2800" i="1" dirty="0"/>
              </a:p>
            </p:txBody>
          </p:sp>
        </p:grpSp>
        <p:sp>
          <p:nvSpPr>
            <p:cNvPr id="191" name="직사각형 190"/>
            <p:cNvSpPr/>
            <p:nvPr/>
          </p:nvSpPr>
          <p:spPr>
            <a:xfrm>
              <a:off x="9597709" y="33496211"/>
              <a:ext cx="4760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 i="1" dirty="0" smtClean="0"/>
                <a:t>TSMC 65 nm GP Process 1P9M</a:t>
              </a:r>
              <a:endParaRPr lang="ko-KR" altLang="en-US" sz="2800" i="1" dirty="0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957142" y="38496902"/>
            <a:ext cx="11246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3600" dirty="0"/>
              <a:t>Size </a:t>
            </a:r>
            <a:r>
              <a:rPr lang="en-US" altLang="ko-KR" sz="3600" dirty="0" smtClean="0"/>
              <a:t>reduction and low loss </a:t>
            </a:r>
            <a:r>
              <a:rPr lang="en-US" altLang="ko-KR" sz="3600" dirty="0"/>
              <a:t>by merging the pad network </a:t>
            </a:r>
            <a:endParaRPr lang="ko-KR" altLang="en-US" sz="3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15394611" y="16553588"/>
            <a:ext cx="14218941" cy="4672344"/>
            <a:chOff x="15557931" y="23347781"/>
            <a:chExt cx="14218941" cy="467234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00" b="53965"/>
            <a:stretch/>
          </p:blipFill>
          <p:spPr>
            <a:xfrm>
              <a:off x="20430600" y="23457265"/>
              <a:ext cx="4513962" cy="4014922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A48DA92-344D-4D95-B6C6-2E78A8495D74}"/>
                </a:ext>
              </a:extLst>
            </p:cNvPr>
            <p:cNvSpPr txBox="1"/>
            <p:nvPr/>
          </p:nvSpPr>
          <p:spPr>
            <a:xfrm>
              <a:off x="16988327" y="27496905"/>
              <a:ext cx="143715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/>
                <a:t>Z</a:t>
              </a:r>
              <a:r>
                <a:rPr lang="en-US" altLang="ko-KR" sz="2800" baseline="-25000" dirty="0" smtClean="0"/>
                <a:t>in</a:t>
              </a:r>
              <a:r>
                <a:rPr lang="ko-KR" altLang="en-US" sz="2800" baseline="-25000" dirty="0" smtClean="0"/>
                <a:t> </a:t>
              </a:r>
              <a:r>
                <a:rPr lang="en-US" altLang="ko-KR" sz="2800" dirty="0" smtClean="0"/>
                <a:t>= 10</a:t>
              </a:r>
              <a:endParaRPr lang="ko-KR" altLang="en-US" sz="2800" baseline="-25000" dirty="0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5A48DA92-344D-4D95-B6C6-2E78A8495D74}"/>
                </a:ext>
              </a:extLst>
            </p:cNvPr>
            <p:cNvSpPr txBox="1"/>
            <p:nvPr/>
          </p:nvSpPr>
          <p:spPr>
            <a:xfrm>
              <a:off x="21778996" y="27496905"/>
              <a:ext cx="143715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/>
                <a:t>Z</a:t>
              </a:r>
              <a:r>
                <a:rPr lang="en-US" altLang="ko-KR" sz="2800" baseline="-25000" dirty="0" smtClean="0"/>
                <a:t>in</a:t>
              </a:r>
              <a:r>
                <a:rPr lang="ko-KR" altLang="en-US" sz="2800" baseline="-25000" dirty="0" smtClean="0"/>
                <a:t> </a:t>
              </a:r>
              <a:r>
                <a:rPr lang="en-US" altLang="ko-KR" sz="2800" dirty="0" smtClean="0"/>
                <a:t>= 20</a:t>
              </a:r>
              <a:endParaRPr lang="ko-KR" altLang="en-US" sz="2800" baseline="-25000" dirty="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5A48DA92-344D-4D95-B6C6-2E78A8495D74}"/>
                </a:ext>
              </a:extLst>
            </p:cNvPr>
            <p:cNvSpPr txBox="1"/>
            <p:nvPr/>
          </p:nvSpPr>
          <p:spPr>
            <a:xfrm>
              <a:off x="26610062" y="27496905"/>
              <a:ext cx="143715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/>
                <a:t>Z</a:t>
              </a:r>
              <a:r>
                <a:rPr lang="en-US" altLang="ko-KR" sz="2800" baseline="-25000" dirty="0" smtClean="0"/>
                <a:t>in</a:t>
              </a:r>
              <a:r>
                <a:rPr lang="ko-KR" altLang="en-US" sz="2800" baseline="-25000" dirty="0" smtClean="0"/>
                <a:t> </a:t>
              </a:r>
              <a:r>
                <a:rPr lang="en-US" altLang="ko-KR" sz="2800" dirty="0" smtClean="0"/>
                <a:t>= 50</a:t>
              </a:r>
              <a:endParaRPr lang="ko-KR" altLang="en-US" sz="2800" baseline="-25000" dirty="0"/>
            </a:p>
          </p:txBody>
        </p:sp>
        <p:pic>
          <p:nvPicPr>
            <p:cNvPr id="199" name="그림 19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9" t="49265" r="23302" b="4941"/>
            <a:stretch/>
          </p:blipFill>
          <p:spPr>
            <a:xfrm>
              <a:off x="24880407" y="23347781"/>
              <a:ext cx="4896465" cy="3993777"/>
            </a:xfrm>
            <a:prstGeom prst="rect">
              <a:avLst/>
            </a:prstGeom>
          </p:spPr>
        </p:pic>
        <p:pic>
          <p:nvPicPr>
            <p:cNvPr id="200" name="그림 19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43" b="53628"/>
            <a:stretch/>
          </p:blipFill>
          <p:spPr>
            <a:xfrm>
              <a:off x="15557931" y="23457265"/>
              <a:ext cx="4613537" cy="4044317"/>
            </a:xfrm>
            <a:prstGeom prst="rect">
              <a:avLst/>
            </a:prstGeom>
          </p:spPr>
        </p:pic>
      </p:grpSp>
      <p:pic>
        <p:nvPicPr>
          <p:cNvPr id="201" name="그림 200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"/>
          <a:stretch/>
        </p:blipFill>
        <p:spPr>
          <a:xfrm>
            <a:off x="15818118" y="24384493"/>
            <a:ext cx="6908680" cy="4247944"/>
          </a:xfrm>
          <a:prstGeom prst="rect">
            <a:avLst/>
          </a:prstGeom>
          <a:effectLst/>
        </p:spPr>
      </p:pic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74483"/>
              </p:ext>
            </p:extLst>
          </p:nvPr>
        </p:nvGraphicFramePr>
        <p:xfrm>
          <a:off x="15579433" y="21620966"/>
          <a:ext cx="1395476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1620">
                  <a:extLst>
                    <a:ext uri="{9D8B030D-6E8A-4147-A177-3AD203B41FA5}">
                      <a16:colId xmlns:a16="http://schemas.microsoft.com/office/drawing/2014/main" val="937763697"/>
                    </a:ext>
                  </a:extLst>
                </a:gridCol>
                <a:gridCol w="3761048">
                  <a:extLst>
                    <a:ext uri="{9D8B030D-6E8A-4147-A177-3AD203B41FA5}">
                      <a16:colId xmlns:a16="http://schemas.microsoft.com/office/drawing/2014/main" val="3938855259"/>
                    </a:ext>
                  </a:extLst>
                </a:gridCol>
                <a:gridCol w="3761048">
                  <a:extLst>
                    <a:ext uri="{9D8B030D-6E8A-4147-A177-3AD203B41FA5}">
                      <a16:colId xmlns:a16="http://schemas.microsoft.com/office/drawing/2014/main" val="1461895520"/>
                    </a:ext>
                  </a:extLst>
                </a:gridCol>
                <a:gridCol w="3761048">
                  <a:extLst>
                    <a:ext uri="{9D8B030D-6E8A-4147-A177-3AD203B41FA5}">
                      <a16:colId xmlns:a16="http://schemas.microsoft.com/office/drawing/2014/main" val="1235098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/>
                        <a:t>Area (mm</a:t>
                      </a:r>
                      <a:r>
                        <a:rPr lang="en-US" altLang="ko-KR" sz="3200" strike="noStrike" baseline="30000" dirty="0" smtClean="0"/>
                        <a:t>2</a:t>
                      </a:r>
                      <a:r>
                        <a:rPr lang="en-US" altLang="ko-KR" sz="3200" dirty="0" smtClean="0"/>
                        <a:t>)</a:t>
                      </a:r>
                      <a:endParaRPr lang="ko-KR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 smtClean="0"/>
                        <a:t>Z</a:t>
                      </a:r>
                      <a:r>
                        <a:rPr lang="en-US" altLang="ko-KR" sz="3200" baseline="-25000" dirty="0" smtClean="0"/>
                        <a:t>in</a:t>
                      </a:r>
                      <a:r>
                        <a:rPr lang="ko-KR" altLang="en-US" sz="3200" baseline="-25000" dirty="0" smtClean="0"/>
                        <a:t> </a:t>
                      </a:r>
                      <a:r>
                        <a:rPr lang="en-US" altLang="ko-KR" sz="3200" dirty="0" smtClean="0"/>
                        <a:t>= 10</a:t>
                      </a:r>
                      <a:endParaRPr lang="ko-KR" altLang="en-US" sz="3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 smtClean="0"/>
                        <a:t>Z</a:t>
                      </a:r>
                      <a:r>
                        <a:rPr lang="en-US" altLang="ko-KR" sz="3200" baseline="-25000" dirty="0" smtClean="0"/>
                        <a:t>in</a:t>
                      </a:r>
                      <a:r>
                        <a:rPr lang="ko-KR" altLang="en-US" sz="3200" baseline="-25000" dirty="0" smtClean="0"/>
                        <a:t> </a:t>
                      </a:r>
                      <a:r>
                        <a:rPr lang="en-US" altLang="ko-KR" sz="3200" dirty="0" smtClean="0"/>
                        <a:t>= 20</a:t>
                      </a:r>
                      <a:endParaRPr lang="ko-KR" altLang="en-US" sz="3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 smtClean="0"/>
                        <a:t>Z</a:t>
                      </a:r>
                      <a:r>
                        <a:rPr lang="en-US" altLang="ko-KR" sz="3200" baseline="-25000" dirty="0" smtClean="0"/>
                        <a:t>in</a:t>
                      </a:r>
                      <a:r>
                        <a:rPr lang="ko-KR" altLang="en-US" sz="3200" baseline="-25000" dirty="0" smtClean="0"/>
                        <a:t> </a:t>
                      </a:r>
                      <a:r>
                        <a:rPr lang="en-US" altLang="ko-KR" sz="3200" dirty="0" smtClean="0"/>
                        <a:t>= 50</a:t>
                      </a:r>
                      <a:endParaRPr lang="ko-KR" altLang="en-US" sz="32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6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/>
                        <a:t>w. pad</a:t>
                      </a:r>
                      <a:endParaRPr lang="ko-KR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 smtClean="0"/>
                        <a:t>0.0375 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(0.0093 </a:t>
                      </a:r>
                      <a:r>
                        <a:rPr lang="en-AU" altLang="ko-KR" sz="32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𝜆</a:t>
                      </a:r>
                      <a:r>
                        <a:rPr lang="en-AU" altLang="ko-KR" sz="3200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AU" altLang="ko-KR" sz="3200" baseline="30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) </a:t>
                      </a:r>
                      <a:endParaRPr lang="ko-KR" alt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0.035 (0.0087 </a:t>
                      </a:r>
                      <a:r>
                        <a:rPr lang="en-AU" altLang="ko-KR" sz="32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𝜆</a:t>
                      </a:r>
                      <a:r>
                        <a:rPr lang="en-AU" altLang="ko-KR" sz="3200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AU" altLang="ko-KR" sz="3200" baseline="30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) </a:t>
                      </a:r>
                      <a:endParaRPr lang="ko-KR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 smtClean="0"/>
                        <a:t>0.038 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(0.0096 </a:t>
                      </a:r>
                      <a:r>
                        <a:rPr lang="en-AU" altLang="ko-KR" sz="32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𝜆</a:t>
                      </a:r>
                      <a:r>
                        <a:rPr lang="en-AU" altLang="ko-KR" sz="3200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AU" altLang="ko-KR" sz="3200" baseline="30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) </a:t>
                      </a:r>
                      <a:endParaRPr lang="ko-KR" alt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0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/>
                        <a:t>w/o</a:t>
                      </a:r>
                      <a:r>
                        <a:rPr lang="en-US" altLang="ko-KR" sz="3200" baseline="0" dirty="0" smtClean="0"/>
                        <a:t> pad</a:t>
                      </a:r>
                      <a:endParaRPr lang="ko-KR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/>
                        <a:t>0.012 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(0.003 </a:t>
                      </a:r>
                      <a:r>
                        <a:rPr lang="en-AU" altLang="ko-KR" sz="32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𝜆</a:t>
                      </a:r>
                      <a:r>
                        <a:rPr lang="en-AU" altLang="ko-KR" sz="3200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AU" altLang="ko-KR" sz="3200" baseline="30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) </a:t>
                      </a:r>
                      <a:endParaRPr lang="ko-KR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0.007 (0.0017 </a:t>
                      </a:r>
                      <a:r>
                        <a:rPr lang="en-AU" altLang="ko-KR" sz="32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𝜆</a:t>
                      </a:r>
                      <a:r>
                        <a:rPr lang="en-AU" altLang="ko-KR" sz="3200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AU" altLang="ko-KR" sz="3200" baseline="30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) </a:t>
                      </a:r>
                      <a:endParaRPr lang="ko-KR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dirty="0" smtClean="0"/>
                        <a:t>0.013 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(0.0031 </a:t>
                      </a:r>
                      <a:r>
                        <a:rPr lang="en-AU" altLang="ko-KR" sz="32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𝜆</a:t>
                      </a:r>
                      <a:r>
                        <a:rPr lang="en-AU" altLang="ko-KR" sz="3200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AU" altLang="ko-KR" sz="3200" baseline="30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AU" altLang="ko-KR" sz="3200" dirty="0" smtClean="0">
                          <a:latin typeface="Times New Roman" panose="02020603050405020304" pitchFamily="18" charset="0"/>
                        </a:rPr>
                        <a:t>) </a:t>
                      </a:r>
                      <a:endParaRPr lang="ko-KR" alt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704235"/>
                  </a:ext>
                </a:extLst>
              </a:tr>
            </a:tbl>
          </a:graphicData>
        </a:graphic>
      </p:graphicFrame>
      <p:grpSp>
        <p:nvGrpSpPr>
          <p:cNvPr id="29" name="그룹 28"/>
          <p:cNvGrpSpPr/>
          <p:nvPr/>
        </p:nvGrpSpPr>
        <p:grpSpPr>
          <a:xfrm>
            <a:off x="15540806" y="29574679"/>
            <a:ext cx="13963580" cy="4360354"/>
            <a:chOff x="15540806" y="29840152"/>
            <a:chExt cx="13963580" cy="4360354"/>
          </a:xfrm>
        </p:grpSpPr>
        <p:grpSp>
          <p:nvGrpSpPr>
            <p:cNvPr id="18" name="그룹 17"/>
            <p:cNvGrpSpPr/>
            <p:nvPr/>
          </p:nvGrpSpPr>
          <p:grpSpPr>
            <a:xfrm>
              <a:off x="15540806" y="29840152"/>
              <a:ext cx="4619283" cy="4360354"/>
              <a:chOff x="-15847724" y="2890923"/>
              <a:chExt cx="8858250" cy="8361710"/>
            </a:xfrm>
          </p:grpSpPr>
          <p:pic>
            <p:nvPicPr>
              <p:cNvPr id="195" name="그림 19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15847724" y="2890923"/>
                <a:ext cx="8858250" cy="7277100"/>
              </a:xfrm>
              <a:prstGeom prst="rect">
                <a:avLst/>
              </a:prstGeom>
            </p:spPr>
          </p:pic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5A48DA92-344D-4D95-B6C6-2E78A8495D74}"/>
                  </a:ext>
                </a:extLst>
              </p:cNvPr>
              <p:cNvSpPr txBox="1"/>
              <p:nvPr/>
            </p:nvSpPr>
            <p:spPr>
              <a:xfrm>
                <a:off x="-12815088" y="10249271"/>
                <a:ext cx="2792976" cy="10033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 smtClean="0"/>
                  <a:t>Z</a:t>
                </a:r>
                <a:r>
                  <a:rPr lang="en-US" altLang="ko-KR" sz="2800" baseline="-25000" dirty="0" smtClean="0"/>
                  <a:t>in</a:t>
                </a:r>
                <a:r>
                  <a:rPr lang="ko-KR" altLang="en-US" sz="2800" baseline="-25000" dirty="0" smtClean="0"/>
                  <a:t> </a:t>
                </a:r>
                <a:r>
                  <a:rPr lang="en-US" altLang="ko-KR" sz="2800" dirty="0" smtClean="0"/>
                  <a:t>= 10</a:t>
                </a:r>
                <a:endParaRPr lang="ko-KR" altLang="en-US" sz="2800" baseline="-25000" dirty="0"/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20160089" y="29862840"/>
              <a:ext cx="4619283" cy="4337666"/>
              <a:chOff x="-6224285" y="2887559"/>
              <a:chExt cx="8858250" cy="8318202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6224285" y="2887559"/>
                <a:ext cx="8858250" cy="7277100"/>
              </a:xfrm>
              <a:prstGeom prst="rect">
                <a:avLst/>
              </a:prstGeom>
            </p:spPr>
          </p:pic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5A48DA92-344D-4D95-B6C6-2E78A8495D74}"/>
                  </a:ext>
                </a:extLst>
              </p:cNvPr>
              <p:cNvSpPr txBox="1"/>
              <p:nvPr/>
            </p:nvSpPr>
            <p:spPr>
              <a:xfrm>
                <a:off x="-2645817" y="10202399"/>
                <a:ext cx="2493202" cy="10033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 smtClean="0"/>
                  <a:t>Z</a:t>
                </a:r>
                <a:r>
                  <a:rPr lang="en-US" altLang="ko-KR" sz="2800" baseline="-25000" dirty="0" smtClean="0"/>
                  <a:t>in</a:t>
                </a:r>
                <a:r>
                  <a:rPr lang="ko-KR" altLang="en-US" sz="2800" baseline="-25000" dirty="0" smtClean="0"/>
                  <a:t> </a:t>
                </a:r>
                <a:r>
                  <a:rPr lang="en-US" altLang="ko-KR" sz="2800" dirty="0" smtClean="0"/>
                  <a:t>= 20</a:t>
                </a:r>
                <a:endParaRPr lang="ko-KR" altLang="en-US" sz="2800" baseline="-25000" dirty="0"/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24942141" y="29860274"/>
              <a:ext cx="4562245" cy="4320552"/>
              <a:chOff x="24942141" y="29860274"/>
              <a:chExt cx="4562245" cy="4320552"/>
            </a:xfrm>
          </p:grpSpPr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A48DA92-344D-4D95-B6C6-2E78A8495D74}"/>
                  </a:ext>
                </a:extLst>
              </p:cNvPr>
              <p:cNvSpPr txBox="1"/>
              <p:nvPr/>
            </p:nvSpPr>
            <p:spPr>
              <a:xfrm>
                <a:off x="26597388" y="33657606"/>
                <a:ext cx="125174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dirty="0" smtClean="0"/>
                  <a:t>Z</a:t>
                </a:r>
                <a:r>
                  <a:rPr lang="en-US" altLang="ko-KR" sz="2800" baseline="-25000" dirty="0" smtClean="0"/>
                  <a:t>in</a:t>
                </a:r>
                <a:r>
                  <a:rPr lang="ko-KR" altLang="en-US" sz="2800" baseline="-25000" dirty="0" smtClean="0"/>
                  <a:t> </a:t>
                </a:r>
                <a:r>
                  <a:rPr lang="en-US" altLang="ko-KR" sz="2800" dirty="0" smtClean="0"/>
                  <a:t>= 50</a:t>
                </a:r>
                <a:endParaRPr lang="ko-KR" altLang="en-US" sz="2800" baseline="-25000" dirty="0"/>
              </a:p>
            </p:txBody>
          </p:sp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42141" y="29860274"/>
                <a:ext cx="4562245" cy="3785377"/>
              </a:xfrm>
              <a:prstGeom prst="rect">
                <a:avLst/>
              </a:prstGeom>
            </p:spPr>
          </p:pic>
        </p:grpSp>
      </p:grpSp>
      <p:sp>
        <p:nvSpPr>
          <p:cNvPr id="202" name="TextBox 201"/>
          <p:cNvSpPr txBox="1"/>
          <p:nvPr/>
        </p:nvSpPr>
        <p:spPr>
          <a:xfrm>
            <a:off x="24231171" y="24551548"/>
            <a:ext cx="521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n-US" altLang="ko-KR" sz="3600" b="1" dirty="0" smtClean="0"/>
              <a:t>Minimum Insertion Loss</a:t>
            </a:r>
            <a:endParaRPr lang="ko-KR" altLang="en-US" sz="3600" b="1" dirty="0" smtClean="0"/>
          </a:p>
        </p:txBody>
      </p:sp>
      <p:sp>
        <p:nvSpPr>
          <p:cNvPr id="203" name="TextBox 202"/>
          <p:cNvSpPr txBox="1"/>
          <p:nvPr/>
        </p:nvSpPr>
        <p:spPr>
          <a:xfrm>
            <a:off x="16769814" y="28749978"/>
            <a:ext cx="500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n-US" altLang="ko-KR" sz="2800" dirty="0" smtClean="0"/>
              <a:t>&lt;Measurement Setup&gt;</a:t>
            </a:r>
            <a:endParaRPr lang="ko-KR" altLang="en-US" sz="2800" dirty="0" smtClean="0"/>
          </a:p>
        </p:txBody>
      </p:sp>
      <p:sp>
        <p:nvSpPr>
          <p:cNvPr id="204" name="TextBox 203"/>
          <p:cNvSpPr txBox="1"/>
          <p:nvPr/>
        </p:nvSpPr>
        <p:spPr>
          <a:xfrm>
            <a:off x="20173558" y="34045652"/>
            <a:ext cx="500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n-US" altLang="ko-KR" sz="2800" dirty="0" smtClean="0"/>
              <a:t>&lt;S-parameter Results&gt;</a:t>
            </a:r>
            <a:endParaRPr lang="ko-KR" altLang="en-US" sz="2800" dirty="0" smtClean="0"/>
          </a:p>
        </p:txBody>
      </p:sp>
      <p:grpSp>
        <p:nvGrpSpPr>
          <p:cNvPr id="31" name="그룹 30"/>
          <p:cNvGrpSpPr/>
          <p:nvPr/>
        </p:nvGrpSpPr>
        <p:grpSpPr>
          <a:xfrm>
            <a:off x="23326263" y="25549910"/>
            <a:ext cx="1503937" cy="2422203"/>
            <a:chOff x="23326263" y="25549910"/>
            <a:chExt cx="1503937" cy="2422203"/>
          </a:xfrm>
        </p:grpSpPr>
        <p:sp>
          <p:nvSpPr>
            <p:cNvPr id="30" name="직사각형 29"/>
            <p:cNvSpPr/>
            <p:nvPr/>
          </p:nvSpPr>
          <p:spPr>
            <a:xfrm>
              <a:off x="23326263" y="25549910"/>
              <a:ext cx="1503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600" dirty="0"/>
                <a:t>Z</a:t>
              </a:r>
              <a:r>
                <a:rPr lang="en-US" altLang="ko-KR" sz="3600" baseline="-25000" dirty="0"/>
                <a:t>in</a:t>
              </a:r>
              <a:r>
                <a:rPr lang="ko-KR" altLang="en-US" sz="3600" baseline="-25000" dirty="0"/>
                <a:t> </a:t>
              </a:r>
              <a:r>
                <a:rPr lang="en-US" altLang="ko-KR" sz="3600" dirty="0"/>
                <a:t>= 10</a:t>
              </a:r>
              <a:endParaRPr lang="ko-KR" altLang="en-US" sz="3600" baseline="-25000" dirty="0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23326263" y="26438437"/>
              <a:ext cx="1503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600" dirty="0"/>
                <a:t>Z</a:t>
              </a:r>
              <a:r>
                <a:rPr lang="en-US" altLang="ko-KR" sz="3600" baseline="-25000" dirty="0"/>
                <a:t>in</a:t>
              </a:r>
              <a:r>
                <a:rPr lang="ko-KR" altLang="en-US" sz="3600" baseline="-25000" dirty="0"/>
                <a:t> </a:t>
              </a:r>
              <a:r>
                <a:rPr lang="en-US" altLang="ko-KR" sz="3600" dirty="0"/>
                <a:t>= </a:t>
              </a:r>
              <a:r>
                <a:rPr lang="en-US" altLang="ko-KR" sz="3600" dirty="0" smtClean="0"/>
                <a:t>20</a:t>
              </a:r>
              <a:endParaRPr lang="ko-KR" altLang="en-US" sz="3600" baseline="-25000" dirty="0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23326263" y="27325782"/>
              <a:ext cx="15039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600" dirty="0"/>
                <a:t>Z</a:t>
              </a:r>
              <a:r>
                <a:rPr lang="en-US" altLang="ko-KR" sz="3600" baseline="-25000" dirty="0"/>
                <a:t>in</a:t>
              </a:r>
              <a:r>
                <a:rPr lang="ko-KR" altLang="en-US" sz="3600" baseline="-25000" dirty="0"/>
                <a:t> </a:t>
              </a:r>
              <a:r>
                <a:rPr lang="en-US" altLang="ko-KR" sz="3600" dirty="0"/>
                <a:t>= </a:t>
              </a:r>
              <a:r>
                <a:rPr lang="en-US" altLang="ko-KR" sz="3600" dirty="0" smtClean="0"/>
                <a:t>50</a:t>
              </a:r>
              <a:endParaRPr lang="ko-KR" altLang="en-US" sz="3600" baseline="-25000" dirty="0"/>
            </a:p>
          </p:txBody>
        </p:sp>
      </p:grpSp>
      <p:sp>
        <p:nvSpPr>
          <p:cNvPr id="207" name="직사각형 206"/>
          <p:cNvSpPr/>
          <p:nvPr/>
        </p:nvSpPr>
        <p:spPr>
          <a:xfrm>
            <a:off x="25841365" y="25549910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0000FF"/>
                </a:solidFill>
              </a:rPr>
              <a:t>&lt; -0.71 dB</a:t>
            </a:r>
            <a:endParaRPr lang="ko-KR" altLang="en-US" sz="3600" baseline="-25000" dirty="0">
              <a:solidFill>
                <a:srgbClr val="0000FF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25841365" y="26438437"/>
            <a:ext cx="2076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0000FF"/>
                </a:solidFill>
              </a:rPr>
              <a:t>&lt; -0.80 dB</a:t>
            </a:r>
            <a:endParaRPr lang="ko-KR" altLang="en-US" sz="3600" baseline="-25000" dirty="0">
              <a:solidFill>
                <a:srgbClr val="0000FF"/>
              </a:solidFill>
            </a:endParaRPr>
          </a:p>
        </p:txBody>
      </p:sp>
      <p:sp>
        <p:nvSpPr>
          <p:cNvPr id="209" name="직사각형 208"/>
          <p:cNvSpPr/>
          <p:nvPr/>
        </p:nvSpPr>
        <p:spPr>
          <a:xfrm>
            <a:off x="25841366" y="27325782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0000FF"/>
                </a:solidFill>
              </a:rPr>
              <a:t>&lt; -1.21 dB</a:t>
            </a:r>
            <a:endParaRPr lang="ko-KR" altLang="en-US" sz="36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417</Words>
  <Application>Microsoft Office PowerPoint</Application>
  <PresentationFormat>사용자 지정</PresentationFormat>
  <Paragraphs>74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맑은 고딕</vt:lpstr>
      <vt:lpstr>함초롬돋움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Choi UiGyu</cp:lastModifiedBy>
  <cp:revision>36</cp:revision>
  <dcterms:created xsi:type="dcterms:W3CDTF">2018-03-08T06:02:33Z</dcterms:created>
  <dcterms:modified xsi:type="dcterms:W3CDTF">2022-04-25T11:04:31Z</dcterms:modified>
</cp:coreProperties>
</file>